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668950" cx="10077450"/>
  <p:notesSz cx="7559675" cy="10691800"/>
  <p:embeddedFontLst>
    <p:embeddedFont>
      <p:font typeface="Open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-italic.fntdata"/><Relationship Id="rId72" Type="http://schemas.openxmlformats.org/officeDocument/2006/relationships/font" Target="fonts/OpenSan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OpenSans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anoek/ex-sdl-cairo-freetype-harfbuzz/tree/master" TargetMode="External"/><Relationship Id="rId3" Type="http://schemas.openxmlformats.org/officeDocument/2006/relationships/hyperlink" Target="https://github.com/brndnmtthws/conky/pull/1501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anoek/ex-sdl-cairo-freetype-harfbuzz/tree/master" TargetMode="External"/><Relationship Id="rId3" Type="http://schemas.openxmlformats.org/officeDocument/2006/relationships/hyperlink" Target="https://github.com/brndnmtthws/conky/pull/1501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https://github.com/anoek/ex-sdl-cairo-freetype-harfbuzz/tree/master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https://github.com/brndnmtthws/conky/pull/1501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file:///home/simon/src/devel/conky-bubbles/docs/index.html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d6b7f698fa7b1a_14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0d6b7f698fa7b1a_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afe1a2628_0_5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g3bafe1a2628_0_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bafe1a2628_0_1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3bafe1a2628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e0baba453_0_5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24e0baba453_0_5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5d8dda91d_0_7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g245d8dda91d_0_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:notes"/>
          <p:cNvSpPr/>
          <p:nvPr>
            <p:ph idx="2" type="sldImg"/>
          </p:nvPr>
        </p:nvSpPr>
        <p:spPr>
          <a:xfrm>
            <a:off x="0" y="812520"/>
            <a:ext cx="360" cy="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0d6b7f698fa7b1a_23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20d6b7f698fa7b1a_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0d6b7f698fa7b1a_19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g20d6b7f698fa7b1a_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e0baba453_0_316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g24e0baba453_0_3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0d6b7f698fa7b1a_33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" name="Google Shape;388;g20d6b7f698fa7b1a_3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/>
          <p:nvPr>
            <p:ph idx="2" type="sldImg"/>
          </p:nvPr>
        </p:nvSpPr>
        <p:spPr>
          <a:xfrm>
            <a:off x="0" y="812520"/>
            <a:ext cx="360" cy="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e0baba453_0_78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24e0baba453_0_7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e0baba453_0_225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g24e0baba453_0_22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e0baba453_0_251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g24e0baba453_0_25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e0baba453_0_256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24e0baba453_0_25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e0baba453_0_261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24e0baba453_0_26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e0baba453_0_266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g24e0baba453_0_26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e0baba453_0_271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g24e0baba453_0_27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e0baba453_0_0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g24e0baba453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bafe1a2628_0_35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" name="Google Shape;441;g3bafe1a2628_0_3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https://github.com/anoek/ex-sdl-cairo-freetype-harfbuzz/tree/master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https://github.com/brndnmtthws/conky/pull/1501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d6b7f698fa7b1a_37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7" name="Google Shape;447;g20d6b7f698fa7b1a_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7144d19115780e_0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207144d19115780e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0d6b7f698fa7b1a_41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Google Shape;452;g20d6b7f698fa7b1a_4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bafe1a2628_0_49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Google Shape;458;g3bafe1a2628_0_4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bafe1a2628_0_53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g3bafe1a2628_0_5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bafe1a2628_0_58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g3bafe1a2628_0_5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e0baba453_0_47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g24e0baba453_0_4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bafe1a2628_0_64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Google Shape;482;g3bafe1a2628_0_6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ba40352509_0_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Google Shape;488;g3ba40352509_0_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e0baba453_0_245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Google Shape;494;g24e0baba453_0_2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1345b16c0_0_0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Google Shape;505;g311345b16c0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4ac09fbff_0_18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g244ac09fbff_0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e0baba453_0_8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24e0baba453_0_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e0baba453_0_1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g24e0baba453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e0baba453_0_306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1" name="Google Shape;521;g24e0baba453_0_30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4e0baba453_0_311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7" name="Google Shape;527;g24e0baba453_0_3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4e0baba453_0_324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3" name="Google Shape;533;g24e0baba453_0_3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4e0baba453_0_288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9" name="Google Shape;539;g24e0baba453_0_28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4e0baba453_0_330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g24e0baba453_0_33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4e0baba453_0_335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g24e0baba453_0_33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4e0baba453_0_29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Google Shape;556;g24e0baba453_0_29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4e0baba453_0_296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1" name="Google Shape;561;g24e0baba453_0_29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e0baba453_0_56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g24e0baba453_0_5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4e0baba453_0_88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7" name="Google Shape;567;g24e0baba453_0_8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4e0baba453_0_301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3" name="Google Shape;573;g24e0baba453_0_30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4e0baba453_0_101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9" name="Google Shape;579;g24e0baba453_0_10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e0baba453_0_276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4" name="Google Shape;584;g24e0baba453_0_2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4e0baba453_0_28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g24e0baba453_0_2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e0baba453_0_345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6" name="Google Shape;596;g24e0baba453_0_3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4e0baba453_0_350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Google Shape;602;g24e0baba453_0_35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4e0baba453_0_356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Google Shape;608;g24e0baba453_0_35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4e0baba453_0_23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24e0baba453_0_23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0384c68a20_0_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0384c68a20_0_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7144d19115780e_21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207144d19115780e_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e0baba453_0_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4e0baba453_0_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4e0baba453_0_33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Google Shape;640;g24e0baba453_0_3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4e0baba453_0_4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6" name="Google Shape;646;g24e0baba453_0_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4e0baba453_0_36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g24e0baba453_0_36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4e0baba453_0_34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24e0baba453_0_34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d6b7f698fa7b1a_28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g20d6b7f698fa7b1a_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d6b7f698fa7b1a_0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g20d6b7f698fa7b1a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0d6b7f698fa7b1a_4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20d6b7f698fa7b1a_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503640" y="384048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2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4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5036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2" type="body"/>
          </p:nvPr>
        </p:nvSpPr>
        <p:spPr>
          <a:xfrm>
            <a:off x="357012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6362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4" type="body"/>
          </p:nvPr>
        </p:nvSpPr>
        <p:spPr>
          <a:xfrm>
            <a:off x="5036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5" type="body"/>
          </p:nvPr>
        </p:nvSpPr>
        <p:spPr>
          <a:xfrm>
            <a:off x="357012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6" type="body"/>
          </p:nvPr>
        </p:nvSpPr>
        <p:spPr>
          <a:xfrm>
            <a:off x="66362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5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7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8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9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503640" y="182880"/>
            <a:ext cx="9068400" cy="6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1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3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2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3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3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503640" y="384048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2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4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4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5036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2" type="body"/>
          </p:nvPr>
        </p:nvSpPr>
        <p:spPr>
          <a:xfrm>
            <a:off x="357012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3" type="body"/>
          </p:nvPr>
        </p:nvSpPr>
        <p:spPr>
          <a:xfrm>
            <a:off x="66362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4" type="body"/>
          </p:nvPr>
        </p:nvSpPr>
        <p:spPr>
          <a:xfrm>
            <a:off x="5036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5" type="body"/>
          </p:nvPr>
        </p:nvSpPr>
        <p:spPr>
          <a:xfrm>
            <a:off x="357012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>
            <p:ph idx="6" type="body"/>
          </p:nvPr>
        </p:nvSpPr>
        <p:spPr>
          <a:xfrm>
            <a:off x="66362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6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28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9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0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30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31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32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503640" y="182880"/>
            <a:ext cx="9068400" cy="6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3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33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4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4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4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3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35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6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6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36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503640" y="384048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7"/>
          <p:cNvSpPr txBox="1"/>
          <p:nvPr>
            <p:ph idx="2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7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7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7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8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8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8"/>
          <p:cNvSpPr txBox="1"/>
          <p:nvPr>
            <p:ph idx="4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5036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9"/>
          <p:cNvSpPr txBox="1"/>
          <p:nvPr>
            <p:ph idx="2" type="body"/>
          </p:nvPr>
        </p:nvSpPr>
        <p:spPr>
          <a:xfrm>
            <a:off x="357012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9"/>
          <p:cNvSpPr txBox="1"/>
          <p:nvPr>
            <p:ph idx="3" type="body"/>
          </p:nvPr>
        </p:nvSpPr>
        <p:spPr>
          <a:xfrm>
            <a:off x="66362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9"/>
          <p:cNvSpPr txBox="1"/>
          <p:nvPr>
            <p:ph idx="4" type="body"/>
          </p:nvPr>
        </p:nvSpPr>
        <p:spPr>
          <a:xfrm>
            <a:off x="5036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5" type="body"/>
          </p:nvPr>
        </p:nvSpPr>
        <p:spPr>
          <a:xfrm>
            <a:off x="357012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6" type="body"/>
          </p:nvPr>
        </p:nvSpPr>
        <p:spPr>
          <a:xfrm>
            <a:off x="66362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39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503640" y="182880"/>
            <a:ext cx="9068400" cy="6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3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3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840480" y="640080"/>
            <a:ext cx="5852160" cy="219456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840480" y="2834640"/>
            <a:ext cx="5852160" cy="18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503640" y="226080"/>
            <a:ext cx="7634520" cy="946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503640" y="1326600"/>
            <a:ext cx="763452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Google Shape;102;p14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3" name="Google Shape;103;p14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2" name="Google Shape;192;p27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3" name="Google Shape;193;p27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b="0" sz="1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anoek/ex-sdl-cairo-freetype-harfbuzz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simotek/conky-bubble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build.opensuse.org/package/show/devel:languages:python/python-bytecod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build.opensuse.org/project/show/openSUSE:Factor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build.opensuse.org/project/show/home:simotek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build.opensuse.org/repositories/home:simotek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build.opensuse.org/staging_workflows/openSUSE:Factory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openbuildservice.org/help/manuals/obs-user-guide/cha.obs.build_job_constraints.html" TargetMode="External"/><Relationship Id="rId4" Type="http://schemas.openxmlformats.org/officeDocument/2006/relationships/hyperlink" Target="https://build.opensuse.org/package/view_file/LibreOffice:Factory/libreoffice/_constraints?expand=1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en.opensuse.org/openSUSE:Packaging_checks" TargetMode="External"/><Relationship Id="rId4" Type="http://schemas.openxmlformats.org/officeDocument/2006/relationships/hyperlink" Target="https://build.opensuse.org/package/show/Base:System/python-dbus-python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openbuildservice.org/help/manuals/obs-user-guide/cha.obs.multibuild.html" TargetMode="External"/><Relationship Id="rId4" Type="http://schemas.openxmlformats.org/officeDocument/2006/relationships/hyperlink" Target="https://build.opensuse.org/package/show/devel:tools:building/cmake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build.opensuse.org/package/view_file/X11:Enlightenment:Factory/terminology/terminology.spec?expand=1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idp-portal.suse.com/univention/self-service/#page=createaccount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138025" y="1874963"/>
            <a:ext cx="6234300" cy="11232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b="1" lang="en-US" sz="4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Introducing Conky Bubbles</a:t>
            </a:r>
            <a:endParaRPr b="1" sz="4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38025" y="3067730"/>
            <a:ext cx="3200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Simon Lees</a:t>
            </a:r>
            <a:endParaRPr b="0" sz="24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156577" y="4526630"/>
            <a:ext cx="47550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sflees</a:t>
            </a:r>
            <a:r>
              <a:rPr b="0" lang="en-US" sz="1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@suse.de / simon@simotek. net</a:t>
            </a:r>
            <a:endParaRPr b="0" sz="16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156585" y="4944740"/>
            <a:ext cx="4389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https://github.com/simotek/conky-bubbles</a:t>
            </a:r>
            <a:endParaRPr b="0" sz="16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457200" y="3611880"/>
            <a:ext cx="3200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6"/>
            <a:ext cx="10077450" cy="156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 look like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8" name="Google Shape;3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561" y="1232849"/>
            <a:ext cx="7724325" cy="41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 look like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75" y="1236705"/>
            <a:ext cx="3215681" cy="41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251" y="1324667"/>
            <a:ext cx="5190701" cy="22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 look like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888" y="1172275"/>
            <a:ext cx="7853185" cy="42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>
            <p:ph idx="1" type="body"/>
          </p:nvPr>
        </p:nvSpPr>
        <p:spPr>
          <a:xfrm>
            <a:off x="1221515" y="1276325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 we need something else?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Why?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53"/>
          <p:cNvSpPr txBox="1"/>
          <p:nvPr>
            <p:ph idx="1" type="body"/>
          </p:nvPr>
        </p:nvSpPr>
        <p:spPr>
          <a:xfrm>
            <a:off x="503650" y="1326600"/>
            <a:ext cx="7634400" cy="4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Conky Configs are very machine specific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Hard to share across multiple machines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Even harder for a distribution to provide meaningful defaults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>
            <p:ph type="title"/>
          </p:nvPr>
        </p:nvSpPr>
        <p:spPr>
          <a:xfrm>
            <a:off x="503640" y="226080"/>
            <a:ext cx="7634520" cy="946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Appearance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54"/>
          <p:cNvSpPr txBox="1"/>
          <p:nvPr>
            <p:ph idx="1" type="body"/>
          </p:nvPr>
        </p:nvSpPr>
        <p:spPr>
          <a:xfrm>
            <a:off x="503640" y="1326600"/>
            <a:ext cx="763452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look dated out of the box compared to what is possible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Styling is hard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Changing a font requires manually repositioning everything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 use conky at all?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55"/>
          <p:cNvSpPr txBox="1"/>
          <p:nvPr>
            <p:ph idx="1" type="body"/>
          </p:nvPr>
        </p:nvSpPr>
        <p:spPr>
          <a:xfrm>
            <a:off x="503650" y="1326600"/>
            <a:ext cx="7634400" cy="4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System monitoring works really well, wide range of variables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Lua integration makes it easy to expand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Goals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Goals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7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 out of the box in Linux Distro’s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Automated hardware detection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Theme engine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layout handling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already exists?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503640" y="226080"/>
            <a:ext cx="7634520" cy="946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talk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41"/>
          <p:cNvSpPr txBox="1"/>
          <p:nvPr>
            <p:ph idx="1" type="body"/>
          </p:nvPr>
        </p:nvSpPr>
        <p:spPr>
          <a:xfrm>
            <a:off x="503650" y="1326600"/>
            <a:ext cx="7634400" cy="4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Conky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 we need this new project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to work with other existing open source projects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 rendering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Option 1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252" y="1299530"/>
            <a:ext cx="3725199" cy="419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Option 1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60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40132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https://www.deviantart.com/n00by4ever/art/ConkyBar-Conky-config-Conky-1-9-549312244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0132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Had used it before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0132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Uploaded once to deviant art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0132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Just enough scripting and Lua to be code rather then config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0132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license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0132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Icons  and fonts weren't licenced for commercial use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0132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Solved some problems using multiple conky instances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Option 2 - Harmattan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8" name="Google Shape;4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50" y="1349830"/>
            <a:ext cx="8041960" cy="419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Option 2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62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https://github.com/jonasjuffinger/Harmattan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Looks nice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 source licensed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Doesn't solve the hardware detection problem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Doesn't solve the layout issues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1221528" y="16323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Option 3 - polycore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0" name="Google Shape;4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513" y="1261830"/>
            <a:ext cx="8468425" cy="419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Option 3 - polycore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64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Layout engine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Cool widgets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Extensive Lua libraries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license (yet)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Still used conky’s traditional text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Option 3 - polycore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65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ource Sans Pro"/>
              <a:buChar char="●"/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Fixing the License issues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ource Sans Pro"/>
              <a:buChar char="●"/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https://github.com/philer/polycore/issues/5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3" name="Google Shape;4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49" y="2556200"/>
            <a:ext cx="3900300" cy="28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6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 Rendering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Freetype / Harfbuzz / Cairo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67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https://github.com/anoek/ex-sdl-cairo-freetype-harfbuzz/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https://github.com/brndnmtthws/conky/pull/1501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When is it time to </a:t>
            </a: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fork a project?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503650" y="1326600"/>
            <a:ext cx="7634400" cy="4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Contributing to open source for 15 years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Packaging for Linux Distros for a similar amount of time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Hobbies include UI Design and Customisation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 fork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69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Aims and goals no longer align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elopment cycle differencesDifferences in developer time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0"/>
          <p:cNvSpPr txBox="1"/>
          <p:nvPr>
            <p:ph idx="1" type="body"/>
          </p:nvPr>
        </p:nvSpPr>
        <p:spPr>
          <a:xfrm>
            <a:off x="503640" y="359099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Introducing conky-bubbles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1" name="Google Shape;46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8150"/>
            <a:ext cx="10077450" cy="156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1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conky-bubbles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71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Conky was named after a character in the Trailer Park Boys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wiki suggested that Bubbles, was conky’s helper.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2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conky-bubbles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72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1" marL="13716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Improved layout engine with sandboxing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1" marL="13716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Widgets render text using the new text API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1" marL="13716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Theme Engine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2" marL="18288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■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Dimensions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2" marL="18288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■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pcore2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3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Still to do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73"/>
          <p:cNvSpPr txBox="1"/>
          <p:nvPr>
            <p:ph idx="1" type="body"/>
          </p:nvPr>
        </p:nvSpPr>
        <p:spPr>
          <a:xfrm>
            <a:off x="503650" y="1326600"/>
            <a:ext cx="7634400" cy="3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Themes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 Improve hardware detection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Widgets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Launcher 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4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Compiling conky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74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47500"/>
          </a:bodyPr>
          <a:lstStyle/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mkdir build; cd build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cmake .. -G Ninja -DCMAKE_INSTALL_PREFIX=/opt/conky -DBUILD_APCUPSD=ON -DBUILD_ARGB=ON -DBUILD_CURL=ON -DBUILD_DOCS=OFF -DBUILD_EVE=ON-DBUILD_GUI=ON -DBUILD_HDDTEMP=ON -DBUILD_HTTP=OFF -DBUILD_I18N=ON -DBUILD_IBM=ON -DBUILD_ICAL=OFF -DBUILD_ICONV=ON -DBUILD_LUA_CAIRO=ON -DBUILD_IMLIB2=ON -DBUILD_LUA_IMLIB2=ON -DBUILD_LUA_RSVG=ON -DBUILD_LUA_TEXT=ON -DBUILD_IOSTATS=ON -DBUILD_IPV6=ON -DBUILD_MATH=ON -DBUILD_MOC=ON -DBUILD_MYSQL=OFF -DBUILD_NCURSES=ON -DBUILD_NVIDIA=ON -DBUILD_PORT_MONITORS=ON -DBUILD_PULSEAUDIO=ON -DBUILD_RSS=ON -DBUILD_OLD_CONFIG=ON -DBUILD_WEATHER_METAR=ON -DBUILD_WEATHER_XOAP=ON -DBUILD_WLAN=OFF -DBUILD_X11=ON -DBUILD_XDAMAGE=ON -DBUILD_XDBE=ON -DBUILD_XFT=ON -DBUILD_XSHAPE=ON -DOWN_WINDOW=ON -DBUILD_XMMS2=OFF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ninja; ninja install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5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Questions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75"/>
          <p:cNvSpPr txBox="1"/>
          <p:nvPr>
            <p:ph idx="1" type="body"/>
          </p:nvPr>
        </p:nvSpPr>
        <p:spPr>
          <a:xfrm>
            <a:off x="503650" y="1326600"/>
            <a:ext cx="84975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https://github.com/simotek/conky-bubbles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Spec Files - Example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ts val="3200"/>
              <a:buFont typeface="Source Sans Pro"/>
              <a:buChar char="●"/>
            </a:pPr>
            <a:r>
              <a:rPr lang="en-US" sz="3200" u="sng">
                <a:solidFill>
                  <a:srgbClr val="3FAF4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https://build.opensuse.org/package/show/devel:languages:python/python-bytecode</a:t>
            </a:r>
            <a:endParaRPr sz="320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3FAF4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https://build.opensuse.org/package/show/devel:languages:python/python-autobahn</a:t>
            </a:r>
            <a:endParaRPr sz="320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8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1: Understand your Package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Why?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9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2: Try and find a similar Package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0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Autogenerate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80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some languages such as python there are tools to autogenerate a spec file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can also create a empty spec file with tools like  “vim foo.spec”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1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Branch or Create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p81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we are working on a package that already exists we can branch it into our home project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Otherwise we need to create it.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2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Finding The right version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82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Browse to openSUSE:Factory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ct val="100000"/>
              <a:buFont typeface="Source Sans Pro"/>
              <a:buChar char="○"/>
            </a:pPr>
            <a:r>
              <a:rPr lang="en-US" sz="3200">
                <a:solidFill>
                  <a:srgbClr val="3FAF46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https://build.opensuse.org/project/show/openSUSE:Factory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the filter to find the package you want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Select the package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 the top right look for </a:t>
            </a: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Developed at XXX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will give you the devel project.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it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Select </a:t>
            </a: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Branch Package </a:t>
            </a: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the Left.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3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Creating a Package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Google Shape;536;p83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Browse to your home project (not mine)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Shortcut on Left Bar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ct val="100000"/>
              <a:buFont typeface="Source Sans Pro"/>
              <a:buChar char="○"/>
            </a:pPr>
            <a:r>
              <a:rPr lang="en-US" sz="3200">
                <a:solidFill>
                  <a:srgbClr val="3FAF46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https://build.opensuse.org/project/show/home:simotek</a:t>
            </a:r>
            <a:endParaRPr sz="320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</a:t>
            </a: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osc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osc co project</a:t>
            </a:r>
            <a:endParaRPr sz="3200">
              <a:solidFill>
                <a:srgbClr val="FFFFFF"/>
              </a:solidFill>
              <a:highlight>
                <a:srgbClr val="3FAF46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cd project</a:t>
            </a:r>
            <a:endParaRPr sz="3200">
              <a:solidFill>
                <a:srgbClr val="FFFFFF"/>
              </a:solidFill>
              <a:highlight>
                <a:srgbClr val="3FAF46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osc mkpac name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cd name</a:t>
            </a:r>
            <a:endParaRPr sz="3200">
              <a:solidFill>
                <a:srgbClr val="FFFFFF"/>
              </a:solidFill>
              <a:highlight>
                <a:srgbClr val="3FAF46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4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3: Building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5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Working Locally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85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 we need to checkout the package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osc co project/package 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we can work with the files locally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add / remove files from the project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osc ar</a:t>
            </a: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(Similar to git add)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Commit changes when done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osc commit </a:t>
            </a: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 to git commit + git push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6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Building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86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 configure repositories.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ts val="3200"/>
              <a:buFont typeface="Source Sans Pro"/>
              <a:buChar char="○"/>
            </a:pPr>
            <a:r>
              <a:rPr lang="en-US" sz="3200">
                <a:solidFill>
                  <a:srgbClr val="3FAF46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https://build.opensuse.org/repositories/home:simotek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osc build repo</a:t>
            </a: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buildservice will automatically build any enabled packages.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7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4: Contributing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8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Contributing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88"/>
          <p:cNvSpPr txBox="1"/>
          <p:nvPr>
            <p:ph idx="1" type="body"/>
          </p:nvPr>
        </p:nvSpPr>
        <p:spPr>
          <a:xfrm>
            <a:off x="503650" y="1326600"/>
            <a:ext cx="7634400" cy="3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Send from “home” project to “devel” project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“devel” project maintainer will send it to Tumbleweed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can then send it to the next Leap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can be done either with a </a:t>
            </a: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submit request</a:t>
            </a: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the webui or on the command line with </a:t>
            </a: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osc sr</a:t>
            </a:r>
            <a:endParaRPr sz="3200">
              <a:solidFill>
                <a:srgbClr val="FFFFFF"/>
              </a:solidFill>
              <a:highlight>
                <a:srgbClr val="3FAF46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468"/>
            <a:ext cx="9679793" cy="56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9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Staging Dashboard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" name="Google Shape;570;p89"/>
          <p:cNvSpPr txBox="1"/>
          <p:nvPr>
            <p:ph idx="1" type="body"/>
          </p:nvPr>
        </p:nvSpPr>
        <p:spPr>
          <a:xfrm>
            <a:off x="503650" y="1326600"/>
            <a:ext cx="7634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3FAF46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https://build.opensuse.org/staging_workflows/openSUSE:Factory</a:t>
            </a:r>
            <a:endParaRPr sz="320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0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Maintenance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90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Sometimes we need to change a package in an existing Leap distribution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osc mbranch</a:t>
            </a: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-US" sz="3200">
                <a:solidFill>
                  <a:srgbClr val="FFFFFF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osc sr</a:t>
            </a: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done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1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Minutes of Advanced Concepts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2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Constraints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" name="Google Shape;587;p92"/>
          <p:cNvSpPr txBox="1"/>
          <p:nvPr>
            <p:ph idx="1" type="body"/>
          </p:nvPr>
        </p:nvSpPr>
        <p:spPr>
          <a:xfrm>
            <a:off x="503650" y="1326600"/>
            <a:ext cx="7634400" cy="4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40132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chemeClr val="lt1"/>
                </a:solidFill>
              </a:rPr>
              <a:t>Specifies minimum requirements for a builder</a:t>
            </a:r>
            <a:endParaRPr sz="3200">
              <a:solidFill>
                <a:schemeClr val="lt1"/>
              </a:solidFill>
            </a:endParaRPr>
          </a:p>
          <a:p>
            <a:pPr indent="-401320" lvl="0" marL="457200" rtl="0" algn="l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chemeClr val="lt1"/>
                </a:solidFill>
              </a:rPr>
              <a:t>_constrai</a:t>
            </a:r>
            <a:r>
              <a:rPr lang="en-US" sz="3200">
                <a:solidFill>
                  <a:srgbClr val="FFFFFF"/>
                </a:solidFill>
              </a:rPr>
              <a:t>nts file</a:t>
            </a:r>
            <a:endParaRPr sz="3200">
              <a:solidFill>
                <a:srgbClr val="FFFFFF"/>
              </a:solidFill>
            </a:endParaRPr>
          </a:p>
          <a:p>
            <a:pPr indent="-401320" lvl="0" marL="457200" rtl="0" algn="l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3FAF4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https://openbuildservice.org/help/manuals/obs-user-guide/cha.obs.build_job_constraints.html</a:t>
            </a:r>
            <a:endParaRPr sz="3200">
              <a:solidFill>
                <a:srgbClr val="3FAF46"/>
              </a:solidFill>
            </a:endParaRPr>
          </a:p>
          <a:p>
            <a:pPr indent="-401320" lvl="0" marL="457200" rtl="0" algn="l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</a:rPr>
              <a:t>Example</a:t>
            </a:r>
            <a:endParaRPr sz="3200">
              <a:solidFill>
                <a:srgbClr val="FFFFFF"/>
              </a:solidFill>
            </a:endParaRPr>
          </a:p>
          <a:p>
            <a:pPr indent="-401319" lvl="1" marL="914400" rtl="0" algn="l">
              <a:spcBef>
                <a:spcPts val="1417"/>
              </a:spcBef>
              <a:spcAft>
                <a:spcPts val="0"/>
              </a:spcAft>
              <a:buClr>
                <a:srgbClr val="3FAF46"/>
              </a:buClr>
              <a:buSzPct val="100000"/>
              <a:buChar char="○"/>
            </a:pPr>
            <a:r>
              <a:rPr lang="en-US" sz="3200">
                <a:solidFill>
                  <a:srgbClr val="3FAF4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https://build.opensuse.org/package/view_file/LibreOffice:Factory/libreoffice/_constraints?expand=1</a:t>
            </a:r>
            <a:endParaRPr sz="3200">
              <a:solidFill>
                <a:srgbClr val="3FAF46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3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rpmlintrc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" name="Google Shape;593;p93"/>
          <p:cNvSpPr txBox="1"/>
          <p:nvPr>
            <p:ph idx="1" type="body"/>
          </p:nvPr>
        </p:nvSpPr>
        <p:spPr>
          <a:xfrm>
            <a:off x="503650" y="1326600"/>
            <a:ext cx="7634400" cy="4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00">
                <a:solidFill>
                  <a:schemeClr val="lt1"/>
                </a:solidFill>
              </a:rPr>
              <a:t>Rpmlint does a good job of finding issues in packages sometimes it creates false positives though</a:t>
            </a:r>
            <a:endParaRPr sz="3200">
              <a:solidFill>
                <a:schemeClr val="lt1"/>
              </a:solidFill>
            </a:endParaRPr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00">
                <a:solidFill>
                  <a:schemeClr val="lt1"/>
                </a:solidFill>
              </a:rPr>
              <a:t>&lt;packagename&gt;-rpmlintrc file</a:t>
            </a:r>
            <a:endParaRPr sz="3200">
              <a:solidFill>
                <a:schemeClr val="lt1"/>
              </a:solidFill>
            </a:endParaRPr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ct val="100000"/>
              <a:buChar char="●"/>
            </a:pPr>
            <a:r>
              <a:rPr lang="en-US" sz="3200">
                <a:solidFill>
                  <a:srgbClr val="3FAF4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https://en.opensuse.org/openSUSE:Packaging_checks</a:t>
            </a:r>
            <a:endParaRPr sz="3200">
              <a:solidFill>
                <a:srgbClr val="3FAF46"/>
              </a:solidFill>
            </a:endParaRPr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00">
                <a:solidFill>
                  <a:schemeClr val="lt1"/>
                </a:solidFill>
              </a:rPr>
              <a:t>Example: </a:t>
            </a:r>
            <a:r>
              <a:rPr lang="en-US" sz="3200">
                <a:solidFill>
                  <a:srgbClr val="3FAF4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https://build.opensuse.org/package/show/Base:System/python-dbus-python</a:t>
            </a:r>
            <a:endParaRPr sz="3200">
              <a:solidFill>
                <a:srgbClr val="3FAF46"/>
              </a:solidFill>
            </a:endParaRPr>
          </a:p>
          <a:p>
            <a:pPr indent="0" lvl="0" marL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4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Supplements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94"/>
          <p:cNvSpPr txBox="1"/>
          <p:nvPr>
            <p:ph idx="1" type="body"/>
          </p:nvPr>
        </p:nvSpPr>
        <p:spPr>
          <a:xfrm>
            <a:off x="503650" y="1326600"/>
            <a:ext cx="7634400" cy="4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You have a vim plugin for Rails, or a 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Squid plugin for yast</a:t>
            </a:r>
            <a:endParaRPr sz="3200">
              <a:solidFill>
                <a:schemeClr val="lt1"/>
              </a:solidFill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</a:pPr>
            <a:r>
              <a:rPr lang="en-US" sz="3200">
                <a:solidFill>
                  <a:schemeClr val="lt1"/>
                </a:solidFill>
              </a:rPr>
              <a:t>Supplements: (A and A-Client)</a:t>
            </a:r>
            <a:endParaRPr sz="3200">
              <a:solidFill>
                <a:schemeClr val="lt1"/>
              </a:solidFill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</a:pPr>
            <a:r>
              <a:rPr lang="en-US" sz="3200">
                <a:solidFill>
                  <a:schemeClr val="lt1"/>
                </a:solidFill>
              </a:rPr>
              <a:t>Supplements: (vim and ruby-common-rails)</a:t>
            </a:r>
            <a:endParaRPr sz="3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5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Multibuild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95"/>
          <p:cNvSpPr txBox="1"/>
          <p:nvPr>
            <p:ph idx="1" type="body"/>
          </p:nvPr>
        </p:nvSpPr>
        <p:spPr>
          <a:xfrm>
            <a:off x="503650" y="1326600"/>
            <a:ext cx="7634400" cy="4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00">
                <a:solidFill>
                  <a:schemeClr val="lt1"/>
                </a:solidFill>
              </a:rPr>
              <a:t>Build multiple packages from the same spec and source</a:t>
            </a:r>
            <a:endParaRPr sz="3200">
              <a:solidFill>
                <a:schemeClr val="lt1"/>
              </a:solidFill>
            </a:endParaRPr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00">
                <a:solidFill>
                  <a:schemeClr val="lt1"/>
                </a:solidFill>
              </a:rPr>
              <a:t>_multibuild file</a:t>
            </a:r>
            <a:endParaRPr sz="3200">
              <a:solidFill>
                <a:schemeClr val="lt1"/>
              </a:solidFill>
            </a:endParaRPr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ct val="100000"/>
              <a:buChar char="●"/>
            </a:pPr>
            <a:r>
              <a:rPr lang="en-US" sz="3200">
                <a:solidFill>
                  <a:srgbClr val="3FAF4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https://openbuildservice.org/help/manuals/obs-user-guide/cha.obs.multibuild.html</a:t>
            </a:r>
            <a:endParaRPr sz="3200">
              <a:solidFill>
                <a:srgbClr val="3FAF46"/>
              </a:solidFill>
            </a:endParaRPr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00">
                <a:solidFill>
                  <a:schemeClr val="lt1"/>
                </a:solidFill>
              </a:rPr>
              <a:t>Example: </a:t>
            </a:r>
            <a:r>
              <a:rPr lang="en-US" sz="3200">
                <a:solidFill>
                  <a:srgbClr val="3FAF4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https://build.opensuse.org/package/show/devel:tools:building/cmake</a:t>
            </a:r>
            <a:endParaRPr sz="3200">
              <a:solidFill>
                <a:srgbClr val="3FAF46"/>
              </a:solidFill>
            </a:endParaRPr>
          </a:p>
          <a:p>
            <a:pPr indent="0" lvl="0" marL="45720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6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Config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96"/>
          <p:cNvSpPr txBox="1"/>
          <p:nvPr>
            <p:ph idx="1" type="body"/>
          </p:nvPr>
        </p:nvSpPr>
        <p:spPr>
          <a:xfrm>
            <a:off x="503650" y="1326600"/>
            <a:ext cx="7634400" cy="4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rtl="0" algn="l">
              <a:spcBef>
                <a:spcPts val="1417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Used to define settings between different Distributions along with some rpm macro’s</a:t>
            </a:r>
            <a:endParaRPr sz="3200">
              <a:solidFill>
                <a:srgbClr val="3FAF46"/>
              </a:solidFill>
            </a:endParaRPr>
          </a:p>
          <a:p>
            <a:pPr indent="0" lvl="0" marL="45720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7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Language files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" name="Google Shape;617;p97"/>
          <p:cNvSpPr txBox="1"/>
          <p:nvPr>
            <p:ph idx="1" type="body"/>
          </p:nvPr>
        </p:nvSpPr>
        <p:spPr>
          <a:xfrm>
            <a:off x="503650" y="1481500"/>
            <a:ext cx="7752600" cy="3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86080" lvl="0" marL="457200" marR="0" rtl="0" algn="l">
              <a:spcBef>
                <a:spcPts val="1417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00">
                <a:solidFill>
                  <a:schemeClr val="lt1"/>
                </a:solidFill>
              </a:rPr>
              <a:t>Header</a:t>
            </a:r>
            <a:endParaRPr sz="3200">
              <a:solidFill>
                <a:schemeClr val="lt1"/>
              </a:solidFill>
            </a:endParaRPr>
          </a:p>
          <a:p>
            <a:pPr indent="-38608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US" sz="3200">
                <a:solidFill>
                  <a:schemeClr val="lt1"/>
                </a:solidFill>
              </a:rPr>
              <a:t>%lang_package</a:t>
            </a:r>
            <a:endParaRPr sz="3200">
              <a:solidFill>
                <a:schemeClr val="lt1"/>
              </a:solidFill>
            </a:endParaRPr>
          </a:p>
          <a:p>
            <a:pPr indent="-38608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3200">
                <a:solidFill>
                  <a:srgbClr val="FFFFFF"/>
                </a:solidFill>
              </a:rPr>
              <a:t>Install</a:t>
            </a:r>
            <a:endParaRPr sz="3200">
              <a:solidFill>
                <a:srgbClr val="FFFFFF"/>
              </a:solidFill>
            </a:endParaRPr>
          </a:p>
          <a:p>
            <a:pPr indent="-38608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US" sz="3200">
                <a:solidFill>
                  <a:srgbClr val="FFFFFF"/>
                </a:solidFill>
              </a:rPr>
              <a:t>%find_lang %{name}</a:t>
            </a:r>
            <a:endParaRPr sz="3200">
              <a:solidFill>
                <a:srgbClr val="FFFFFF"/>
              </a:solidFill>
            </a:endParaRPr>
          </a:p>
          <a:p>
            <a:pPr indent="-38608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3200">
                <a:solidFill>
                  <a:srgbClr val="FFFFFF"/>
                </a:solidFill>
              </a:rPr>
              <a:t>Files</a:t>
            </a:r>
            <a:endParaRPr sz="3200">
              <a:solidFill>
                <a:srgbClr val="FFFFFF"/>
              </a:solidFill>
            </a:endParaRPr>
          </a:p>
          <a:p>
            <a:pPr indent="-38608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US" sz="3200">
                <a:solidFill>
                  <a:srgbClr val="FFFFFF"/>
                </a:solidFill>
              </a:rPr>
              <a:t>%{?suse_version:%files lang -f %{name}.lang}</a:t>
            </a:r>
            <a:endParaRPr sz="3200">
              <a:solidFill>
                <a:srgbClr val="FFFFFF"/>
              </a:solidFill>
            </a:endParaRPr>
          </a:p>
          <a:p>
            <a:pPr indent="-38608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3200">
                <a:solidFill>
                  <a:srgbClr val="FFFFFF"/>
                </a:solidFill>
              </a:rPr>
              <a:t>Example</a:t>
            </a:r>
            <a:endParaRPr sz="3200">
              <a:solidFill>
                <a:srgbClr val="FFFFFF"/>
              </a:solidFill>
            </a:endParaRPr>
          </a:p>
          <a:p>
            <a:pPr indent="-38608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ct val="100000"/>
              <a:buChar char="○"/>
            </a:pPr>
            <a:r>
              <a:rPr lang="en-US" sz="3200">
                <a:solidFill>
                  <a:srgbClr val="3FAF4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https://build.opensuse.org/package/view_file/X11:Enlightenment:Factory/terminology/terminology.spec?expand=1</a:t>
            </a:r>
            <a:endParaRPr sz="3200">
              <a:solidFill>
                <a:srgbClr val="3FAF46"/>
              </a:solidFill>
            </a:endParaRPr>
          </a:p>
          <a:p>
            <a:pPr indent="0" lvl="0" marL="431999" marR="0" rtl="0" algn="l">
              <a:spcBef>
                <a:spcPts val="1417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8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86" y="1577"/>
            <a:ext cx="9065280" cy="56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9"/>
          <p:cNvSpPr txBox="1"/>
          <p:nvPr>
            <p:ph type="title"/>
          </p:nvPr>
        </p:nvSpPr>
        <p:spPr>
          <a:xfrm>
            <a:off x="3611750" y="-137150"/>
            <a:ext cx="6234300" cy="11232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040000" dist="57150">
              <a:srgbClr val="1C4587">
                <a:alpha val="44000"/>
              </a:srgbClr>
            </a:outerShdw>
          </a:effectLst>
        </p:spPr>
        <p:txBody>
          <a:bodyPr anchorCtr="1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b="1" lang="en-US" sz="4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Packaging Workshop</a:t>
            </a:r>
            <a:endParaRPr b="1" sz="4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p99"/>
          <p:cNvSpPr txBox="1"/>
          <p:nvPr/>
        </p:nvSpPr>
        <p:spPr>
          <a:xfrm>
            <a:off x="457200" y="3705360"/>
            <a:ext cx="3200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Simotek</a:t>
            </a:r>
            <a:endParaRPr b="0" sz="20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9" name="Google Shape;629;p99"/>
          <p:cNvSpPr txBox="1"/>
          <p:nvPr/>
        </p:nvSpPr>
        <p:spPr>
          <a:xfrm>
            <a:off x="457200" y="3307080"/>
            <a:ext cx="3200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Simon Lees</a:t>
            </a:r>
            <a:endParaRPr b="0" sz="24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0" name="Google Shape;630;p99"/>
          <p:cNvSpPr txBox="1"/>
          <p:nvPr/>
        </p:nvSpPr>
        <p:spPr>
          <a:xfrm>
            <a:off x="822960" y="4047960"/>
            <a:ext cx="47550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sflees</a:t>
            </a:r>
            <a:r>
              <a:rPr b="0" lang="en-US" sz="1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@suse.de / simon@simotek. net</a:t>
            </a:r>
            <a:endParaRPr b="0" sz="16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31" name="Google Shape;63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4283400"/>
            <a:ext cx="237600" cy="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40" y="4527600"/>
            <a:ext cx="228240" cy="22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" y="4893360"/>
            <a:ext cx="228240" cy="2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9"/>
          <p:cNvSpPr txBox="1"/>
          <p:nvPr/>
        </p:nvSpPr>
        <p:spPr>
          <a:xfrm>
            <a:off x="822960" y="4409760"/>
            <a:ext cx="4389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Simotek on irc.libera.net / Discord</a:t>
            </a:r>
            <a:endParaRPr b="0" sz="16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5" name="Google Shape;635;p99"/>
          <p:cNvSpPr txBox="1"/>
          <p:nvPr/>
        </p:nvSpPr>
        <p:spPr>
          <a:xfrm>
            <a:off x="822960" y="4881720"/>
            <a:ext cx="2834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@Simotek_Dot_Net</a:t>
            </a:r>
            <a:endParaRPr b="0" sz="16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6" name="Google Shape;636;p99"/>
          <p:cNvSpPr txBox="1"/>
          <p:nvPr/>
        </p:nvSpPr>
        <p:spPr>
          <a:xfrm>
            <a:off x="4199400" y="3980040"/>
            <a:ext cx="57438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https://en.opensuse.org/openSUSE:ALP/Workgroups/GrassyKnoll</a:t>
            </a:r>
            <a:endParaRPr b="0" sz="24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7" name="Google Shape;637;p99"/>
          <p:cNvSpPr txBox="1"/>
          <p:nvPr>
            <p:ph type="title"/>
          </p:nvPr>
        </p:nvSpPr>
        <p:spPr>
          <a:xfrm>
            <a:off x="3611750" y="2758450"/>
            <a:ext cx="6234300" cy="11232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b="1"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Hackweek Experement</a:t>
            </a:r>
            <a:endParaRPr b="1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0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Getting</a:t>
            </a: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Started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100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account at </a:t>
            </a:r>
            <a:r>
              <a:rPr lang="en-US" sz="3200" u="sng">
                <a:solidFill>
                  <a:srgbClr val="3FAF4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https://idp-portal.suse.com/univention/self-service/#page=createaccount</a:t>
            </a: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if you don’t have a bugzilla / obs / openSUSE Community account.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</a:t>
            </a:r>
            <a:r>
              <a:rPr lang="en-US" sz="3200">
                <a:solidFill>
                  <a:schemeClr val="lt1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patterns-devel-osc-devel_osc_build</a:t>
            </a:r>
            <a:r>
              <a:rPr lang="en-US" sz="3200">
                <a:solidFill>
                  <a:srgbClr val="3FAF4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(This should work with a WSL Image as well)</a:t>
            </a:r>
            <a:endParaRPr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200">
                <a:solidFill>
                  <a:schemeClr val="lt1"/>
                </a:solidFill>
                <a:highlight>
                  <a:srgbClr val="3FAF46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osc co home:&lt;your-user&gt;</a:t>
            </a:r>
            <a:endParaRPr sz="3200">
              <a:solidFill>
                <a:schemeClr val="lt1"/>
              </a:solidFill>
              <a:highlight>
                <a:srgbClr val="3FAF46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1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we doing?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9" name="Google Shape;649;p101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Has anyone done packaging before?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Has anyone got any questions or something they’d like to look at?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can also look at building Images if you’d like.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2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Breaking a Package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102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a file that doesn’t exist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Remove one that does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Make a typo in a macro name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3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Why?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6"/>
          <p:cNvSpPr txBox="1"/>
          <p:nvPr>
            <p:ph idx="1" type="body"/>
          </p:nvPr>
        </p:nvSpPr>
        <p:spPr>
          <a:xfrm>
            <a:off x="503650" y="1326600"/>
            <a:ext cx="7634400" cy="4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project started properly 6+ years ago during SUSE’s Hackweek to provide a better out of the box system monitor for the desktop.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 I have probably been working on it significantly longer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</a:t>
            </a: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conky?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Default 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012" y="1172280"/>
            <a:ext cx="2931684" cy="419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